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80" r:id="rId2"/>
  </p:sldMasterIdLst>
  <p:sldIdLst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73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86CC2C5-6608-43CA-83E5-24CBAF00F888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AF92DA-3DC0-4C22-8966-3412B27DB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doni MT Black" pitchFamily="18" charset="0"/>
              </a:rPr>
              <a:t>KEGIATAN BELAJAR 3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Bodoni MT Black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Copperplate Gothic Light" pitchFamily="34" charset="0"/>
              </a:rPr>
              <a:t>RAHMAH TUNISA</a:t>
            </a:r>
            <a:endParaRPr lang="en-US" sz="3600" dirty="0" smtClean="0">
              <a:solidFill>
                <a:srgbClr val="7030A0"/>
              </a:solidFill>
              <a:latin typeface="Copperplate Gothic Light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Copperplate Gothic Light" pitchFamily="34" charset="0"/>
              </a:rPr>
              <a:t>1101075009</a:t>
            </a:r>
            <a:endParaRPr lang="en-US" sz="3600" dirty="0" smtClean="0">
              <a:solidFill>
                <a:srgbClr val="7030A0"/>
              </a:solidFill>
              <a:latin typeface="Copperplate Gothic Light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Copperplate Gothic Light" pitchFamily="34" charset="0"/>
              </a:rPr>
              <a:t>PENDIDIKAN BAHASA JEPANG</a:t>
            </a:r>
            <a:endParaRPr lang="en-US" sz="3600" dirty="0">
              <a:solidFill>
                <a:srgbClr val="7030A0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"/>
            <a:ext cx="8001000" cy="56388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685800"/>
            <a:ext cx="47148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505200"/>
            <a:ext cx="3657599" cy="270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305800" cy="6248400"/>
          </a:xfrm>
        </p:spPr>
        <p:txBody>
          <a:bodyPr>
            <a:normAutofit/>
          </a:bodyPr>
          <a:lstStyle/>
          <a:p>
            <a:pPr algn="l"/>
            <a:endParaRPr lang="en-US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US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US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US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US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Table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Pada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slide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presentasi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memungkinkan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Anda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memasukkan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table,</a:t>
            </a:r>
          </a:p>
          <a:p>
            <a:pPr algn="l"/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dari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menu bar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klik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table | insert | table</a:t>
            </a:r>
          </a:p>
          <a:p>
            <a:pPr algn="l"/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Isilih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jumlah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kolom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jumlah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baris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sesuai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dengan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tabel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yang</a:t>
            </a:r>
          </a:p>
          <a:p>
            <a:pPr algn="l"/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akan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dibuat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Perhatikan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gambar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dibawah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ini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:</a:t>
            </a:r>
          </a:p>
          <a:p>
            <a:endParaRPr lang="en-US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04800"/>
            <a:ext cx="4343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4038600"/>
            <a:ext cx="4267200" cy="255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85800"/>
            <a:ext cx="8229600" cy="5105400"/>
          </a:xfrm>
        </p:spPr>
        <p:txBody>
          <a:bodyPr>
            <a:normAutofit/>
          </a:bodyPr>
          <a:lstStyle/>
          <a:p>
            <a:pPr algn="l"/>
            <a:r>
              <a:rPr lang="en-US" sz="2000" b="1" i="1" dirty="0">
                <a:solidFill>
                  <a:srgbClr val="00B050"/>
                </a:solidFill>
                <a:latin typeface="Consolas" pitchFamily="49" charset="0"/>
              </a:rPr>
              <a:t>Header/Footer </a:t>
            </a:r>
            <a:r>
              <a:rPr lang="en-US" sz="2000" b="1" i="1" dirty="0" err="1">
                <a:solidFill>
                  <a:srgbClr val="00B050"/>
                </a:solidFill>
                <a:latin typeface="Consolas" pitchFamily="49" charset="0"/>
              </a:rPr>
              <a:t>dan</a:t>
            </a:r>
            <a:r>
              <a:rPr lang="en-US" sz="2000" b="1" i="1" dirty="0">
                <a:solidFill>
                  <a:srgbClr val="00B050"/>
                </a:solidFill>
                <a:latin typeface="Consolas" pitchFamily="49" charset="0"/>
              </a:rPr>
              <a:t> Page numbering</a:t>
            </a:r>
          </a:p>
          <a:p>
            <a:pPr algn="l"/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Header/Footer </a:t>
            </a:r>
            <a:r>
              <a:rPr lang="en-US" sz="2000" i="1" dirty="0" err="1">
                <a:solidFill>
                  <a:srgbClr val="00B050"/>
                </a:solidFill>
                <a:latin typeface="Consolas" pitchFamily="49" charset="0"/>
              </a:rPr>
              <a:t>berfungsi</a:t>
            </a:r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i="1" dirty="0" err="1">
                <a:solidFill>
                  <a:srgbClr val="00B050"/>
                </a:solidFill>
                <a:latin typeface="Consolas" pitchFamily="49" charset="0"/>
              </a:rPr>
              <a:t>untuk</a:t>
            </a:r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i="1" dirty="0" err="1">
                <a:solidFill>
                  <a:srgbClr val="00B050"/>
                </a:solidFill>
                <a:latin typeface="Consolas" pitchFamily="49" charset="0"/>
              </a:rPr>
              <a:t>informasi</a:t>
            </a:r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i="1" dirty="0" err="1">
                <a:solidFill>
                  <a:srgbClr val="00B050"/>
                </a:solidFill>
                <a:latin typeface="Consolas" pitchFamily="49" charset="0"/>
              </a:rPr>
              <a:t>pada</a:t>
            </a:r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 slide </a:t>
            </a:r>
            <a:r>
              <a:rPr lang="en-US" sz="2000" i="1" dirty="0" err="1">
                <a:solidFill>
                  <a:srgbClr val="00B050"/>
                </a:solidFill>
                <a:latin typeface="Consolas" pitchFamily="49" charset="0"/>
              </a:rPr>
              <a:t>presentasi</a:t>
            </a:r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,</a:t>
            </a:r>
          </a:p>
          <a:p>
            <a:pPr algn="l"/>
            <a:r>
              <a:rPr lang="en-US" sz="2000" dirty="0" err="1">
                <a:solidFill>
                  <a:srgbClr val="00B050"/>
                </a:solidFill>
                <a:latin typeface="Consolas" pitchFamily="49" charset="0"/>
              </a:rPr>
              <a:t>pada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</a:rPr>
              <a:t>semua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</a:rPr>
              <a:t>halaman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</a:rPr>
              <a:t>atau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</a:rPr>
              <a:t>sebagian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</a:rPr>
              <a:t>presentasi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</a:rPr>
              <a:t>. </a:t>
            </a:r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Page numbering</a:t>
            </a:r>
          </a:p>
          <a:p>
            <a:pPr algn="l"/>
            <a:r>
              <a:rPr lang="en-US" sz="2000" dirty="0" err="1">
                <a:solidFill>
                  <a:srgbClr val="00B050"/>
                </a:solidFill>
                <a:latin typeface="Consolas" pitchFamily="49" charset="0"/>
              </a:rPr>
              <a:t>berfungsi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</a:rPr>
              <a:t>untuk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</a:rPr>
              <a:t>memberikan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</a:rPr>
              <a:t>halaman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</a:rPr>
              <a:t>pada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slide </a:t>
            </a:r>
            <a:r>
              <a:rPr lang="en-US" sz="2000" i="1" dirty="0" err="1">
                <a:solidFill>
                  <a:srgbClr val="00B050"/>
                </a:solidFill>
                <a:latin typeface="Consolas" pitchFamily="49" charset="0"/>
              </a:rPr>
              <a:t>secara</a:t>
            </a:r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i="1" dirty="0" err="1">
                <a:solidFill>
                  <a:srgbClr val="00B050"/>
                </a:solidFill>
                <a:latin typeface="Consolas" pitchFamily="49" charset="0"/>
              </a:rPr>
              <a:t>otomatis</a:t>
            </a:r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.</a:t>
            </a:r>
          </a:p>
          <a:p>
            <a:pPr algn="l"/>
            <a:r>
              <a:rPr lang="en-US" sz="2000" dirty="0" err="1">
                <a:solidFill>
                  <a:srgbClr val="00B050"/>
                </a:solidFill>
                <a:latin typeface="Consolas" pitchFamily="49" charset="0"/>
              </a:rPr>
              <a:t>Pada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</a:rPr>
              <a:t> menu bar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</a:rPr>
              <a:t>klik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b="1" i="1" dirty="0">
                <a:solidFill>
                  <a:srgbClr val="00B050"/>
                </a:solidFill>
                <a:latin typeface="Consolas" pitchFamily="49" charset="0"/>
              </a:rPr>
              <a:t>view | header and footer</a:t>
            </a:r>
          </a:p>
          <a:p>
            <a:pPr algn="l"/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Check list date and time </a:t>
            </a:r>
            <a:r>
              <a:rPr lang="en-US" sz="2000" i="1" dirty="0" err="1">
                <a:solidFill>
                  <a:srgbClr val="00B050"/>
                </a:solidFill>
                <a:latin typeface="Consolas" pitchFamily="49" charset="0"/>
              </a:rPr>
              <a:t>untuk</a:t>
            </a:r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i="1" dirty="0" err="1">
                <a:solidFill>
                  <a:srgbClr val="00B050"/>
                </a:solidFill>
                <a:latin typeface="Consolas" pitchFamily="49" charset="0"/>
              </a:rPr>
              <a:t>menampilkan</a:t>
            </a:r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i="1" dirty="0" err="1">
                <a:solidFill>
                  <a:srgbClr val="00B050"/>
                </a:solidFill>
                <a:latin typeface="Consolas" pitchFamily="49" charset="0"/>
              </a:rPr>
              <a:t>tanggal</a:t>
            </a:r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, </a:t>
            </a:r>
            <a:r>
              <a:rPr lang="en-US" sz="2000" i="1" dirty="0" err="1">
                <a:solidFill>
                  <a:srgbClr val="00B050"/>
                </a:solidFill>
                <a:latin typeface="Consolas" pitchFamily="49" charset="0"/>
              </a:rPr>
              <a:t>pilih</a:t>
            </a:r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 update</a:t>
            </a:r>
          </a:p>
          <a:p>
            <a:pPr algn="l"/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automatically </a:t>
            </a:r>
            <a:r>
              <a:rPr lang="en-US" sz="2000" i="1" dirty="0" err="1">
                <a:solidFill>
                  <a:srgbClr val="00B050"/>
                </a:solidFill>
                <a:latin typeface="Consolas" pitchFamily="49" charset="0"/>
              </a:rPr>
              <a:t>jika</a:t>
            </a:r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i="1" dirty="0" err="1">
                <a:solidFill>
                  <a:srgbClr val="00B050"/>
                </a:solidFill>
                <a:latin typeface="Consolas" pitchFamily="49" charset="0"/>
              </a:rPr>
              <a:t>tanggal</a:t>
            </a:r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 yang </a:t>
            </a:r>
            <a:r>
              <a:rPr lang="en-US" sz="2000" i="1" dirty="0" err="1">
                <a:solidFill>
                  <a:srgbClr val="00B050"/>
                </a:solidFill>
                <a:latin typeface="Consolas" pitchFamily="49" charset="0"/>
              </a:rPr>
              <a:t>diinginkan</a:t>
            </a:r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i="1" dirty="0" err="1">
                <a:solidFill>
                  <a:srgbClr val="00B050"/>
                </a:solidFill>
                <a:latin typeface="Consolas" pitchFamily="49" charset="0"/>
              </a:rPr>
              <a:t>otomatis</a:t>
            </a:r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i="1" dirty="0" err="1">
                <a:solidFill>
                  <a:srgbClr val="00B050"/>
                </a:solidFill>
                <a:latin typeface="Consolas" pitchFamily="49" charset="0"/>
              </a:rPr>
              <a:t>atau</a:t>
            </a:r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i="1" dirty="0" err="1">
                <a:solidFill>
                  <a:srgbClr val="00B050"/>
                </a:solidFill>
                <a:latin typeface="Consolas" pitchFamily="49" charset="0"/>
              </a:rPr>
              <a:t>pilih</a:t>
            </a:r>
            <a:r>
              <a:rPr lang="en-US" sz="2000" i="1" dirty="0">
                <a:solidFill>
                  <a:srgbClr val="00B050"/>
                </a:solidFill>
                <a:latin typeface="Consolas" pitchFamily="49" charset="0"/>
              </a:rPr>
              <a:t> fixed</a:t>
            </a:r>
          </a:p>
          <a:p>
            <a:pPr algn="l"/>
            <a:r>
              <a:rPr lang="en-US" sz="2000" dirty="0" err="1">
                <a:solidFill>
                  <a:srgbClr val="00B050"/>
                </a:solidFill>
                <a:latin typeface="Consolas" pitchFamily="49" charset="0"/>
              </a:rPr>
              <a:t>jika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</a:rPr>
              <a:t>tanggal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</a:rPr>
              <a:t> yang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</a:rPr>
              <a:t>akan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</a:rPr>
              <a:t>ditampilkan</a:t>
            </a:r>
            <a:r>
              <a:rPr lang="en-US" sz="2000" dirty="0">
                <a:solidFill>
                  <a:srgbClr val="00B050"/>
                </a:solidFill>
                <a:latin typeface="Consolas" pitchFamily="49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nsolas" pitchFamily="49" charset="0"/>
              </a:rPr>
              <a:t>tetap</a:t>
            </a:r>
            <a:r>
              <a:rPr lang="en-US" sz="2000" dirty="0" smtClean="0">
                <a:solidFill>
                  <a:srgbClr val="00B050"/>
                </a:solidFill>
                <a:latin typeface="Consolas" pitchFamily="49" charset="0"/>
              </a:rPr>
              <a:t>.</a:t>
            </a:r>
          </a:p>
          <a:p>
            <a:pPr algn="l"/>
            <a:endParaRPr 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da-DK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Check list slide number untuk memberikan halaman pada slide</a:t>
            </a:r>
            <a:br>
              <a:rPr lang="da-DK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</a:b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presentasi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/>
            </a:r>
            <a:b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</a:br>
            <a:r>
              <a:rPr lang="sv-SE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Check list footer dan masukkan tulisan yang akan dijadikan</a:t>
            </a:r>
            <a:br>
              <a:rPr lang="sv-SE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</a:b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sebagai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catatan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 kaki.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7696200" cy="4419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209800"/>
            <a:ext cx="4429125" cy="387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58674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400" dirty="0"/>
              <a:t>Perhatikan gambar di bawah ini</a:t>
            </a:r>
            <a:endParaRPr lang="en-US" sz="2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362200"/>
            <a:ext cx="5048250" cy="3733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2209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rgbClr val="00B0F0"/>
                </a:solidFill>
              </a:rPr>
              <a:t>Design/Layout</a:t>
            </a:r>
            <a:br>
              <a:rPr lang="en-US" sz="2000" b="1" dirty="0">
                <a:solidFill>
                  <a:srgbClr val="00B0F0"/>
                </a:solidFill>
              </a:rPr>
            </a:br>
            <a:r>
              <a:rPr lang="en-US" sz="2000" b="1" i="1" dirty="0">
                <a:solidFill>
                  <a:srgbClr val="00B0F0"/>
                </a:solidFill>
              </a:rPr>
              <a:t>Background (</a:t>
            </a:r>
            <a:r>
              <a:rPr lang="en-US" sz="2000" b="1" i="1" dirty="0" err="1">
                <a:solidFill>
                  <a:srgbClr val="00B0F0"/>
                </a:solidFill>
              </a:rPr>
              <a:t>Latar</a:t>
            </a:r>
            <a:r>
              <a:rPr lang="en-US" sz="2000" b="1" i="1" dirty="0">
                <a:solidFill>
                  <a:srgbClr val="00B0F0"/>
                </a:solidFill>
              </a:rPr>
              <a:t> </a:t>
            </a:r>
            <a:r>
              <a:rPr lang="en-US" sz="2000" b="1" i="1" dirty="0" err="1">
                <a:solidFill>
                  <a:srgbClr val="00B0F0"/>
                </a:solidFill>
              </a:rPr>
              <a:t>Belakang</a:t>
            </a:r>
            <a:r>
              <a:rPr lang="en-US" sz="2000" b="1" i="1" dirty="0">
                <a:solidFill>
                  <a:srgbClr val="00B0F0"/>
                </a:solidFill>
              </a:rPr>
              <a:t>)</a:t>
            </a:r>
            <a:br>
              <a:rPr lang="en-US" sz="2000" b="1" i="1" dirty="0">
                <a:solidFill>
                  <a:srgbClr val="00B0F0"/>
                </a:solidFill>
              </a:rPr>
            </a:br>
            <a:r>
              <a:rPr lang="en-US" sz="2000" dirty="0" err="1">
                <a:solidFill>
                  <a:srgbClr val="00B0F0"/>
                </a:solidFill>
              </a:rPr>
              <a:t>Langkah-langkah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untuk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mengatur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latar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belakang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i="1" dirty="0">
                <a:solidFill>
                  <a:srgbClr val="00B0F0"/>
                </a:solidFill>
              </a:rPr>
              <a:t>slide :</a:t>
            </a:r>
            <a:br>
              <a:rPr lang="en-US" sz="2000" i="1" dirty="0">
                <a:solidFill>
                  <a:srgbClr val="00B0F0"/>
                </a:solidFill>
              </a:rPr>
            </a:br>
            <a:r>
              <a:rPr lang="en-US" sz="2000" dirty="0" err="1">
                <a:solidFill>
                  <a:srgbClr val="00B0F0"/>
                </a:solidFill>
              </a:rPr>
              <a:t>Klik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b="1" i="1" dirty="0">
                <a:solidFill>
                  <a:srgbClr val="00B0F0"/>
                </a:solidFill>
              </a:rPr>
              <a:t>format | background </a:t>
            </a:r>
            <a:r>
              <a:rPr lang="en-US" sz="2000" b="1" i="1" dirty="0" err="1">
                <a:solidFill>
                  <a:srgbClr val="00B0F0"/>
                </a:solidFill>
              </a:rPr>
              <a:t>dari</a:t>
            </a:r>
            <a:r>
              <a:rPr lang="en-US" sz="2000" b="1" i="1" dirty="0">
                <a:solidFill>
                  <a:srgbClr val="00B0F0"/>
                </a:solidFill>
              </a:rPr>
              <a:t> menu bar, </a:t>
            </a:r>
            <a:r>
              <a:rPr lang="en-US" sz="2000" b="1" i="1" dirty="0" err="1">
                <a:solidFill>
                  <a:srgbClr val="00B0F0"/>
                </a:solidFill>
              </a:rPr>
              <a:t>atau</a:t>
            </a:r>
            <a:r>
              <a:rPr lang="en-US" sz="2000" b="1" i="1" dirty="0">
                <a:solidFill>
                  <a:srgbClr val="00B0F0"/>
                </a:solidFill>
              </a:rPr>
              <a:t> </a:t>
            </a:r>
            <a:r>
              <a:rPr lang="en-US" sz="2000" b="1" i="1" dirty="0" err="1">
                <a:solidFill>
                  <a:srgbClr val="00B0F0"/>
                </a:solidFill>
              </a:rPr>
              <a:t>klik</a:t>
            </a:r>
            <a:r>
              <a:rPr lang="en-US" sz="2000" b="1" i="1" dirty="0">
                <a:solidFill>
                  <a:srgbClr val="00B0F0"/>
                </a:solidFill>
              </a:rPr>
              <a:t> </a:t>
            </a:r>
            <a:r>
              <a:rPr lang="en-US" sz="2000" b="1" i="1" dirty="0" err="1">
                <a:solidFill>
                  <a:srgbClr val="00B0F0"/>
                </a:solidFill>
              </a:rPr>
              <a:t>kanan</a:t>
            </a:r>
            <a:r>
              <a:rPr lang="en-US" sz="2000" b="1" i="1" dirty="0">
                <a:solidFill>
                  <a:srgbClr val="00B0F0"/>
                </a:solidFill>
              </a:rPr>
              <a:t/>
            </a:r>
            <a:br>
              <a:rPr lang="en-US" sz="2000" b="1" i="1" dirty="0">
                <a:solidFill>
                  <a:srgbClr val="00B0F0"/>
                </a:solidFill>
              </a:rPr>
            </a:br>
            <a:r>
              <a:rPr lang="en-US" sz="2000" dirty="0" err="1">
                <a:solidFill>
                  <a:srgbClr val="00B0F0"/>
                </a:solidFill>
              </a:rPr>
              <a:t>pada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i="1" dirty="0">
                <a:solidFill>
                  <a:srgbClr val="00B0F0"/>
                </a:solidFill>
              </a:rPr>
              <a:t>slide </a:t>
            </a:r>
            <a:r>
              <a:rPr lang="en-US" sz="2000" i="1" dirty="0" err="1">
                <a:solidFill>
                  <a:srgbClr val="00B0F0"/>
                </a:solidFill>
              </a:rPr>
              <a:t>kemudian</a:t>
            </a:r>
            <a:r>
              <a:rPr lang="en-US" sz="2000" i="1" dirty="0">
                <a:solidFill>
                  <a:srgbClr val="00B0F0"/>
                </a:solidFill>
              </a:rPr>
              <a:t> </a:t>
            </a:r>
            <a:r>
              <a:rPr lang="en-US" sz="2000" i="1" dirty="0" err="1">
                <a:solidFill>
                  <a:srgbClr val="00B0F0"/>
                </a:solidFill>
              </a:rPr>
              <a:t>pilih</a:t>
            </a:r>
            <a:r>
              <a:rPr lang="en-US" sz="2000" i="1" dirty="0">
                <a:solidFill>
                  <a:srgbClr val="00B0F0"/>
                </a:solidFill>
              </a:rPr>
              <a:t> </a:t>
            </a:r>
            <a:r>
              <a:rPr lang="en-US" sz="2000" b="1" i="1" dirty="0">
                <a:solidFill>
                  <a:srgbClr val="00B0F0"/>
                </a:solidFill>
              </a:rPr>
              <a:t>background </a:t>
            </a:r>
            <a:r>
              <a:rPr lang="en-US" sz="2000" b="1" i="1" dirty="0" err="1">
                <a:solidFill>
                  <a:srgbClr val="00B0F0"/>
                </a:solidFill>
              </a:rPr>
              <a:t>sehingga</a:t>
            </a:r>
            <a:r>
              <a:rPr lang="en-US" sz="2000" b="1" i="1" dirty="0">
                <a:solidFill>
                  <a:srgbClr val="00B0F0"/>
                </a:solidFill>
              </a:rPr>
              <a:t> </a:t>
            </a:r>
            <a:r>
              <a:rPr lang="en-US" sz="2000" b="1" i="1" dirty="0" err="1">
                <a:solidFill>
                  <a:srgbClr val="00B0F0"/>
                </a:solidFill>
              </a:rPr>
              <a:t>muncul</a:t>
            </a:r>
            <a:r>
              <a:rPr lang="en-US" sz="2000" b="1" i="1" dirty="0">
                <a:solidFill>
                  <a:srgbClr val="00B0F0"/>
                </a:solidFill>
              </a:rPr>
              <a:t/>
            </a:r>
            <a:br>
              <a:rPr lang="en-US" sz="2000" b="1" i="1" dirty="0">
                <a:solidFill>
                  <a:srgbClr val="00B0F0"/>
                </a:solidFill>
              </a:rPr>
            </a:br>
            <a:r>
              <a:rPr lang="en-US" sz="2000" dirty="0" err="1">
                <a:solidFill>
                  <a:srgbClr val="00B0F0"/>
                </a:solidFill>
              </a:rPr>
              <a:t>gambar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di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bawah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ini</a:t>
            </a:r>
            <a:r>
              <a:rPr lang="en-US" sz="2000" dirty="0"/>
              <a:t>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895600"/>
            <a:ext cx="2971800" cy="338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1"/>
            <a:ext cx="8153400" cy="1904999"/>
          </a:xfrm>
        </p:spPr>
        <p:txBody>
          <a:bodyPr>
            <a:noAutofit/>
          </a:bodyPr>
          <a:lstStyle/>
          <a:p>
            <a:pPr algn="l"/>
            <a:r>
              <a:rPr lang="en-US" sz="2400" dirty="0" err="1">
                <a:solidFill>
                  <a:srgbClr val="FF0000"/>
                </a:solidFill>
                <a:latin typeface="Corbel" pitchFamily="34" charset="0"/>
              </a:rPr>
              <a:t>Pilih</a:t>
            </a:r>
            <a:r>
              <a:rPr lang="en-US" sz="2400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rbel" pitchFamily="34" charset="0"/>
              </a:rPr>
              <a:t>warna</a:t>
            </a:r>
            <a:r>
              <a:rPr lang="en-US" sz="2400" dirty="0">
                <a:solidFill>
                  <a:srgbClr val="FF0000"/>
                </a:solidFill>
                <a:latin typeface="Corbel" pitchFamily="34" charset="0"/>
              </a:rPr>
              <a:t> yang </a:t>
            </a:r>
            <a:r>
              <a:rPr lang="en-US" sz="2400" dirty="0" err="1">
                <a:solidFill>
                  <a:srgbClr val="FF0000"/>
                </a:solidFill>
                <a:latin typeface="Corbel" pitchFamily="34" charset="0"/>
              </a:rPr>
              <a:t>dikehendaki</a:t>
            </a:r>
            <a:r>
              <a:rPr lang="en-US" sz="2400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rbel" pitchFamily="34" charset="0"/>
              </a:rPr>
              <a:t>melalui</a:t>
            </a:r>
            <a:r>
              <a:rPr lang="en-US" sz="2400" dirty="0">
                <a:solidFill>
                  <a:srgbClr val="FF0000"/>
                </a:solidFill>
                <a:latin typeface="Corbel" pitchFamily="34" charset="0"/>
              </a:rPr>
              <a:t> menu 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dropdown</a:t>
            </a:r>
            <a:br>
              <a:rPr lang="en-US" sz="2400" i="1" dirty="0">
                <a:solidFill>
                  <a:srgbClr val="FF0000"/>
                </a:solidFill>
                <a:latin typeface="Corbel" pitchFamily="34" charset="0"/>
              </a:rPr>
            </a:br>
            <a:r>
              <a:rPr lang="en-US" sz="2400" dirty="0" err="1">
                <a:solidFill>
                  <a:srgbClr val="FF0000"/>
                </a:solidFill>
                <a:latin typeface="Corbel" pitchFamily="34" charset="0"/>
              </a:rPr>
              <a:t>dibawah</a:t>
            </a:r>
            <a:r>
              <a:rPr lang="en-US" sz="2400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rbel" pitchFamily="34" charset="0"/>
              </a:rPr>
              <a:t>kotak</a:t>
            </a:r>
            <a:r>
              <a:rPr lang="en-US" sz="2400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background fill </a:t>
            </a:r>
            <a:r>
              <a:rPr lang="en-US" sz="2400" i="1" dirty="0" err="1">
                <a:solidFill>
                  <a:srgbClr val="FF0000"/>
                </a:solidFill>
                <a:latin typeface="Corbel" pitchFamily="34" charset="0"/>
              </a:rPr>
              <a:t>atau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Corbel" pitchFamily="34" charset="0"/>
              </a:rPr>
              <a:t>pilih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 more</a:t>
            </a:r>
            <a:br>
              <a:rPr lang="en-US" sz="2400" i="1" dirty="0">
                <a:solidFill>
                  <a:srgbClr val="FF0000"/>
                </a:solidFill>
                <a:latin typeface="Corbel" pitchFamily="34" charset="0"/>
              </a:rPr>
            </a:b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colors </a:t>
            </a:r>
            <a:r>
              <a:rPr lang="en-US" sz="2400" i="1" dirty="0" err="1">
                <a:solidFill>
                  <a:srgbClr val="FF0000"/>
                </a:solidFill>
                <a:latin typeface="Corbel" pitchFamily="34" charset="0"/>
              </a:rPr>
              <a:t>untuk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Corbel" pitchFamily="34" charset="0"/>
              </a:rPr>
              <a:t>pilihan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Corbel" pitchFamily="34" charset="0"/>
              </a:rPr>
              <a:t>warna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 yang </a:t>
            </a:r>
            <a:r>
              <a:rPr lang="en-US" sz="2400" i="1" dirty="0" err="1">
                <a:solidFill>
                  <a:srgbClr val="FF0000"/>
                </a:solidFill>
                <a:latin typeface="Corbel" pitchFamily="34" charset="0"/>
              </a:rPr>
              <a:t>lebih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Corbel" pitchFamily="34" charset="0"/>
              </a:rPr>
              <a:t>variatif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.</a:t>
            </a:r>
            <a:br>
              <a:rPr lang="en-US" sz="2400" i="1" dirty="0">
                <a:solidFill>
                  <a:srgbClr val="FF0000"/>
                </a:solidFill>
                <a:latin typeface="Corbel" pitchFamily="34" charset="0"/>
              </a:rPr>
            </a:br>
            <a:r>
              <a:rPr lang="en-US" sz="2400" dirty="0" err="1">
                <a:solidFill>
                  <a:srgbClr val="FF0000"/>
                </a:solidFill>
                <a:latin typeface="Corbel" pitchFamily="34" charset="0"/>
              </a:rPr>
              <a:t>Pilih</a:t>
            </a:r>
            <a:r>
              <a:rPr lang="en-US" sz="2400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fill effect </a:t>
            </a:r>
            <a:r>
              <a:rPr lang="en-US" sz="2400" i="1" dirty="0" err="1">
                <a:solidFill>
                  <a:srgbClr val="FF0000"/>
                </a:solidFill>
                <a:latin typeface="Corbel" pitchFamily="34" charset="0"/>
              </a:rPr>
              <a:t>dari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 menu drop-down </a:t>
            </a:r>
            <a:r>
              <a:rPr lang="en-US" sz="2400" i="1" dirty="0" err="1">
                <a:solidFill>
                  <a:srgbClr val="FF0000"/>
                </a:solidFill>
                <a:latin typeface="Corbel" pitchFamily="34" charset="0"/>
              </a:rPr>
              <a:t>untuk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/>
            </a:r>
            <a:br>
              <a:rPr lang="en-US" sz="2400" i="1" dirty="0">
                <a:solidFill>
                  <a:srgbClr val="FF0000"/>
                </a:solidFill>
                <a:latin typeface="Corbel" pitchFamily="34" charset="0"/>
              </a:rPr>
            </a:br>
            <a:r>
              <a:rPr lang="en-US" sz="2400" dirty="0" err="1">
                <a:solidFill>
                  <a:srgbClr val="FF0000"/>
                </a:solidFill>
                <a:latin typeface="Corbel" pitchFamily="34" charset="0"/>
              </a:rPr>
              <a:t>menambahkan</a:t>
            </a:r>
            <a:r>
              <a:rPr lang="en-US" sz="2400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gradient, texture, pattern, picture</a:t>
            </a:r>
            <a:endParaRPr lang="en-US" sz="2400" dirty="0">
              <a:solidFill>
                <a:srgbClr val="FF0000"/>
              </a:solidFill>
              <a:latin typeface="Corbel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971800"/>
            <a:ext cx="54102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4429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Contoh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background </a:t>
            </a:r>
            <a:r>
              <a:rPr lang="en-US" i="1" dirty="0" err="1">
                <a:solidFill>
                  <a:schemeClr val="bg1"/>
                </a:solidFill>
              </a:rPr>
              <a:t>menggunakan</a:t>
            </a:r>
            <a:r>
              <a:rPr lang="en-US" i="1" dirty="0">
                <a:solidFill>
                  <a:schemeClr val="bg1"/>
                </a:solidFill>
              </a:rPr>
              <a:t> color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14400"/>
            <a:ext cx="3505200" cy="222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0" y="3581400"/>
            <a:ext cx="4818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Contoh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background </a:t>
            </a:r>
            <a:r>
              <a:rPr lang="en-US" i="1" dirty="0" err="1">
                <a:solidFill>
                  <a:schemeClr val="bg1"/>
                </a:solidFill>
              </a:rPr>
              <a:t>menggunakan</a:t>
            </a:r>
            <a:r>
              <a:rPr lang="en-US" i="1" dirty="0">
                <a:solidFill>
                  <a:schemeClr val="bg1"/>
                </a:solidFill>
              </a:rPr>
              <a:t> gradient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114800"/>
            <a:ext cx="351884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499780" y="304800"/>
            <a:ext cx="4644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Contoh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background </a:t>
            </a:r>
            <a:r>
              <a:rPr lang="en-US" i="1" dirty="0" err="1">
                <a:solidFill>
                  <a:schemeClr val="bg1"/>
                </a:solidFill>
              </a:rPr>
              <a:t>menggunakan</a:t>
            </a:r>
            <a:r>
              <a:rPr lang="en-US" i="1" dirty="0">
                <a:solidFill>
                  <a:schemeClr val="bg1"/>
                </a:solidFill>
              </a:rPr>
              <a:t> texture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10100" y="762000"/>
            <a:ext cx="4086896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451690" y="3581400"/>
            <a:ext cx="46923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Contoh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background </a:t>
            </a:r>
            <a:r>
              <a:rPr lang="en-US" i="1" dirty="0" err="1">
                <a:solidFill>
                  <a:schemeClr val="bg1"/>
                </a:solidFill>
              </a:rPr>
              <a:t>menggunakan</a:t>
            </a:r>
            <a:r>
              <a:rPr lang="en-US" i="1" dirty="0">
                <a:solidFill>
                  <a:schemeClr val="bg1"/>
                </a:solidFill>
              </a:rPr>
              <a:t> pattern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4038600"/>
            <a:ext cx="3733800" cy="229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743200"/>
            <a:ext cx="7239000" cy="3657600"/>
          </a:xfr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55000" lnSpcReduction="20000"/>
          </a:bodyPr>
          <a:lstStyle/>
          <a:p>
            <a:pPr algn="l"/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Contoh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</a:rPr>
              <a:t>background </a:t>
            </a:r>
            <a:r>
              <a:rPr lang="en-US" sz="2400" i="1" dirty="0" err="1">
                <a:solidFill>
                  <a:schemeClr val="bg2">
                    <a:lumMod val="50000"/>
                  </a:schemeClr>
                </a:solidFill>
              </a:rPr>
              <a:t>menggunakan</a:t>
            </a:r>
            <a:r>
              <a:rPr lang="en-US" sz="24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</a:rPr>
              <a:t>picture</a:t>
            </a:r>
          </a:p>
          <a:p>
            <a:pPr algn="l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r>
              <a:rPr lang="en-US" sz="2900" b="1" dirty="0" err="1">
                <a:solidFill>
                  <a:schemeClr val="bg1"/>
                </a:solidFill>
              </a:rPr>
              <a:t>Memberikan</a:t>
            </a:r>
            <a:r>
              <a:rPr lang="en-US" sz="2900" b="1" dirty="0">
                <a:solidFill>
                  <a:schemeClr val="bg1"/>
                </a:solidFill>
              </a:rPr>
              <a:t> </a:t>
            </a:r>
            <a:r>
              <a:rPr lang="en-US" sz="2900" b="1" dirty="0" err="1">
                <a:solidFill>
                  <a:schemeClr val="bg1"/>
                </a:solidFill>
              </a:rPr>
              <a:t>Efek</a:t>
            </a:r>
            <a:r>
              <a:rPr lang="en-US" sz="2900" b="1" dirty="0">
                <a:solidFill>
                  <a:schemeClr val="bg1"/>
                </a:solidFill>
              </a:rPr>
              <a:t> </a:t>
            </a:r>
            <a:r>
              <a:rPr lang="en-US" sz="2900" b="1" dirty="0" err="1">
                <a:solidFill>
                  <a:schemeClr val="bg1"/>
                </a:solidFill>
              </a:rPr>
              <a:t>Pada</a:t>
            </a:r>
            <a:r>
              <a:rPr lang="en-US" sz="2900" b="1" dirty="0">
                <a:solidFill>
                  <a:schemeClr val="bg1"/>
                </a:solidFill>
              </a:rPr>
              <a:t> </a:t>
            </a:r>
            <a:r>
              <a:rPr lang="en-US" sz="2900" b="1" i="1" dirty="0">
                <a:solidFill>
                  <a:schemeClr val="bg1"/>
                </a:solidFill>
              </a:rPr>
              <a:t>Slide</a:t>
            </a:r>
          </a:p>
          <a:p>
            <a:pPr algn="l"/>
            <a:r>
              <a:rPr lang="sv-SE" sz="2900" dirty="0">
                <a:solidFill>
                  <a:schemeClr val="bg1"/>
                </a:solidFill>
              </a:rPr>
              <a:t>Efek pada slide adalah salah satu hal yang penting pada sebuah</a:t>
            </a:r>
          </a:p>
          <a:p>
            <a:pPr algn="l"/>
            <a:r>
              <a:rPr lang="en-US" sz="2900" dirty="0" err="1">
                <a:solidFill>
                  <a:schemeClr val="bg1"/>
                </a:solidFill>
              </a:rPr>
              <a:t>presentasi</a:t>
            </a:r>
            <a:r>
              <a:rPr lang="en-US" sz="2900" dirty="0">
                <a:solidFill>
                  <a:schemeClr val="bg1"/>
                </a:solidFill>
              </a:rPr>
              <a:t> agar </a:t>
            </a:r>
            <a:r>
              <a:rPr lang="en-US" sz="2900" dirty="0" err="1">
                <a:solidFill>
                  <a:schemeClr val="bg1"/>
                </a:solidFill>
              </a:rPr>
              <a:t>apa</a:t>
            </a:r>
            <a:r>
              <a:rPr lang="en-US" sz="2900" dirty="0">
                <a:solidFill>
                  <a:schemeClr val="bg1"/>
                </a:solidFill>
              </a:rPr>
              <a:t> yang </a:t>
            </a:r>
            <a:r>
              <a:rPr lang="en-US" sz="2900" dirty="0" err="1">
                <a:solidFill>
                  <a:schemeClr val="bg1"/>
                </a:solidFill>
              </a:rPr>
              <a:t>disampaikan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menjadi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menarik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dan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tidak</a:t>
            </a:r>
            <a:endParaRPr lang="en-US" sz="2900" dirty="0">
              <a:solidFill>
                <a:schemeClr val="bg1"/>
              </a:solidFill>
            </a:endParaRPr>
          </a:p>
          <a:p>
            <a:pPr algn="l"/>
            <a:r>
              <a:rPr lang="es-ES" sz="2900" dirty="0" err="1">
                <a:solidFill>
                  <a:schemeClr val="bg1"/>
                </a:solidFill>
              </a:rPr>
              <a:t>membosankan</a:t>
            </a:r>
            <a:r>
              <a:rPr lang="es-ES" sz="2900" dirty="0">
                <a:solidFill>
                  <a:schemeClr val="bg1"/>
                </a:solidFill>
              </a:rPr>
              <a:t>. </a:t>
            </a:r>
            <a:r>
              <a:rPr lang="es-ES" sz="2900" dirty="0" err="1">
                <a:solidFill>
                  <a:schemeClr val="bg1"/>
                </a:solidFill>
              </a:rPr>
              <a:t>Efek</a:t>
            </a:r>
            <a:r>
              <a:rPr lang="es-ES" sz="2900" dirty="0">
                <a:solidFill>
                  <a:schemeClr val="bg1"/>
                </a:solidFill>
              </a:rPr>
              <a:t> yang bisa </a:t>
            </a:r>
            <a:r>
              <a:rPr lang="es-ES" sz="2900" dirty="0" err="1">
                <a:solidFill>
                  <a:schemeClr val="bg1"/>
                </a:solidFill>
              </a:rPr>
              <a:t>diberikan</a:t>
            </a:r>
            <a:r>
              <a:rPr lang="es-ES" sz="2900" dirty="0">
                <a:solidFill>
                  <a:schemeClr val="bg1"/>
                </a:solidFill>
              </a:rPr>
              <a:t> </a:t>
            </a:r>
            <a:r>
              <a:rPr lang="es-ES" sz="2900" dirty="0" err="1">
                <a:solidFill>
                  <a:schemeClr val="bg1"/>
                </a:solidFill>
              </a:rPr>
              <a:t>yaitu</a:t>
            </a:r>
            <a:r>
              <a:rPr lang="es-ES" sz="2900" dirty="0">
                <a:solidFill>
                  <a:schemeClr val="bg1"/>
                </a:solidFill>
              </a:rPr>
              <a:t> </a:t>
            </a:r>
            <a:r>
              <a:rPr lang="es-ES" sz="2900" dirty="0" err="1">
                <a:solidFill>
                  <a:schemeClr val="bg1"/>
                </a:solidFill>
              </a:rPr>
              <a:t>animasi</a:t>
            </a:r>
            <a:r>
              <a:rPr lang="es-ES" sz="2900" dirty="0">
                <a:solidFill>
                  <a:schemeClr val="bg1"/>
                </a:solidFill>
              </a:rPr>
              <a:t> dan </a:t>
            </a:r>
            <a:r>
              <a:rPr lang="es-ES" sz="2900" dirty="0" err="1">
                <a:solidFill>
                  <a:schemeClr val="bg1"/>
                </a:solidFill>
              </a:rPr>
              <a:t>suara</a:t>
            </a:r>
            <a:r>
              <a:rPr lang="es-ES" sz="2900" dirty="0">
                <a:solidFill>
                  <a:schemeClr val="bg1"/>
                </a:solidFill>
              </a:rPr>
              <a:t>.</a:t>
            </a:r>
            <a:endParaRPr lang="en-US" sz="2900" dirty="0">
              <a:solidFill>
                <a:schemeClr val="bg1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81000"/>
            <a:ext cx="3886200" cy="2233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305800" cy="6172200"/>
          </a:xfrm>
        </p:spPr>
        <p:txBody>
          <a:bodyPr>
            <a:normAutofit/>
          </a:bodyPr>
          <a:lstStyle/>
          <a:p>
            <a:pPr algn="l"/>
            <a:r>
              <a:rPr lang="en-US" sz="2000" dirty="0" err="1">
                <a:solidFill>
                  <a:srgbClr val="FF0000"/>
                </a:solidFill>
              </a:rPr>
              <a:t>Langkah-langkah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untuk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memberikan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efek</a:t>
            </a:r>
            <a:r>
              <a:rPr lang="en-US" sz="2000" dirty="0">
                <a:solidFill>
                  <a:srgbClr val="FF0000"/>
                </a:solidFill>
              </a:rPr>
              <a:t> :</a:t>
            </a:r>
          </a:p>
          <a:p>
            <a:pPr algn="l"/>
            <a:r>
              <a:rPr lang="sv-SE" sz="2000" dirty="0">
                <a:solidFill>
                  <a:srgbClr val="FF0000"/>
                </a:solidFill>
              </a:rPr>
              <a:t>• Pilih halaman yang akan diberikan efek</a:t>
            </a:r>
          </a:p>
          <a:p>
            <a:pPr algn="l"/>
            <a:r>
              <a:rPr lang="en-US" sz="2000" dirty="0">
                <a:solidFill>
                  <a:srgbClr val="FF0000"/>
                </a:solidFill>
              </a:rPr>
              <a:t>• Dari menu bar </a:t>
            </a:r>
            <a:r>
              <a:rPr lang="en-US" sz="2000" dirty="0" err="1">
                <a:solidFill>
                  <a:srgbClr val="FF0000"/>
                </a:solidFill>
              </a:rPr>
              <a:t>klik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slide show | custom animation</a:t>
            </a:r>
          </a:p>
          <a:p>
            <a:pPr algn="l"/>
            <a:r>
              <a:rPr lang="it-IT" sz="2000" dirty="0">
                <a:solidFill>
                  <a:srgbClr val="FF0000"/>
                </a:solidFill>
              </a:rPr>
              <a:t>sehingga muncul tampilan seperti dibawah ini</a:t>
            </a:r>
          </a:p>
          <a:p>
            <a:pPr algn="l"/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286000"/>
            <a:ext cx="477202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>
          <a:xfrm rot="10800000">
            <a:off x="1219200" y="4267200"/>
            <a:ext cx="1828800" cy="152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629400" y="4343400"/>
            <a:ext cx="1371600" cy="990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1219200" y="4724400"/>
            <a:ext cx="1447800" cy="381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1447800" y="2971800"/>
            <a:ext cx="1371600" cy="152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172200" y="3352800"/>
            <a:ext cx="1752600" cy="609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Connector 19"/>
          <p:cNvSpPr/>
          <p:nvPr/>
        </p:nvSpPr>
        <p:spPr>
          <a:xfrm>
            <a:off x="685800" y="2819400"/>
            <a:ext cx="533400" cy="609600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askerville Old Face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Baskerville Old Face" pitchFamily="18" charset="0"/>
            </a:endParaRPr>
          </a:p>
        </p:txBody>
      </p:sp>
      <p:sp>
        <p:nvSpPr>
          <p:cNvPr id="21" name="Flowchart: Connector 20"/>
          <p:cNvSpPr/>
          <p:nvPr/>
        </p:nvSpPr>
        <p:spPr>
          <a:xfrm>
            <a:off x="609600" y="3962400"/>
            <a:ext cx="533400" cy="609600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Flowchart: Connector 21"/>
          <p:cNvSpPr/>
          <p:nvPr/>
        </p:nvSpPr>
        <p:spPr>
          <a:xfrm>
            <a:off x="685800" y="4800600"/>
            <a:ext cx="533400" cy="609600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" name="Flowchart: Connector 22"/>
          <p:cNvSpPr/>
          <p:nvPr/>
        </p:nvSpPr>
        <p:spPr>
          <a:xfrm>
            <a:off x="8001000" y="5181600"/>
            <a:ext cx="533400" cy="609600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8153400" y="3657600"/>
            <a:ext cx="533400" cy="609600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381000"/>
            <a:ext cx="5257800" cy="990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TUJUAN </a:t>
            </a:r>
            <a:r>
              <a:rPr lang="en-US" b="1" dirty="0" smtClean="0"/>
              <a:t>PEMBELAJARAN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438400"/>
            <a:ext cx="8382000" cy="4114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800" dirty="0" smtClean="0"/>
              <a:t>1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. 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Memahami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menu-menu editing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powerpoint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Berlin Sans FB" pitchFamily="34" charset="0"/>
            </a:endParaRPr>
          </a:p>
          <a:p>
            <a:pPr algn="l"/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2. 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Memahami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cara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mengedit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di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powerpoint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Berlin Sans FB" pitchFamily="34" charset="0"/>
            </a:endParaRPr>
          </a:p>
          <a:p>
            <a:pPr algn="l"/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3. 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Memahami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fitur-fitur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presentasi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Berlin Sans FB" pitchFamily="34" charset="0"/>
            </a:endParaRPr>
          </a:p>
          <a:p>
            <a:pPr algn="l"/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4. Memahami </a:t>
            </a:r>
            <a:r>
              <a:rPr lang="it-IT" sz="2800" dirty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dan mampu mendesign presentasi 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dengan </a:t>
            </a:r>
            <a:r>
              <a:rPr lang="it-IT" sz="2800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baik </a:t>
            </a:r>
            <a:r>
              <a:rPr lang="en-US" sz="2800" dirty="0" err="1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dan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benar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Berlin Sans FB" pitchFamily="34" charset="0"/>
              </a:rPr>
              <a:t>.</a:t>
            </a:r>
          </a:p>
          <a:p>
            <a:pPr algn="l"/>
            <a:endParaRPr lang="en-US" sz="2800" dirty="0" smtClean="0"/>
          </a:p>
          <a:p>
            <a:pPr algn="l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0"/>
            <a:ext cx="8458200" cy="68580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•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Pilih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text box/</a:t>
            </a:r>
            <a:r>
              <a:rPr lang="en-US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obyek</a:t>
            </a:r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yang </a:t>
            </a:r>
            <a:r>
              <a:rPr lang="en-US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akan</a:t>
            </a:r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diberikan</a:t>
            </a:r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animasi</a:t>
            </a:r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seperti</a:t>
            </a:r>
            <a:endParaRPr lang="en-US" i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pt-BR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pada nomor 1 gambar diatas.</a:t>
            </a:r>
          </a:p>
          <a:p>
            <a:pPr algn="l"/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•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Selanjutnya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perhatikan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pada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nomor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2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gambar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diatas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akan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memberikan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informasi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obyek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telah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terpilih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•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Nomor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3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gambar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diatas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adalah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drop-down </a:t>
            </a:r>
            <a:r>
              <a:rPr lang="en-US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pilihan</a:t>
            </a:r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animasi</a:t>
            </a:r>
            <a:endParaRPr lang="en-US" i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text/</a:t>
            </a:r>
            <a:r>
              <a:rPr lang="en-US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tulisan</a:t>
            </a:r>
            <a:endParaRPr lang="en-US" i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•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Nomor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4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gambar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diatas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adalah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drop-down </a:t>
            </a:r>
            <a:r>
              <a:rPr lang="en-US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pilihan</a:t>
            </a:r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suara</a:t>
            </a:r>
            <a:endParaRPr lang="en-US" i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•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Nomor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5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gambar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diatas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adalah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drop-down </a:t>
            </a:r>
            <a:r>
              <a:rPr lang="en-US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pilihan</a:t>
            </a:r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tulisan</a:t>
            </a:r>
            <a:endParaRPr lang="en-US" i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fi-FI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ditampilkan satu kalimat sekaligus atau kata perkata, atau huruf</a:t>
            </a:r>
          </a:p>
          <a:p>
            <a:pPr algn="l"/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per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huruf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Menjalankan</a:t>
            </a:r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Presentasi</a:t>
            </a:r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:</a:t>
            </a:r>
          </a:p>
          <a:p>
            <a:pPr algn="l"/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Setelah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semua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slide </a:t>
            </a:r>
            <a:r>
              <a:rPr lang="en-US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telah</a:t>
            </a:r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dibuat</a:t>
            </a:r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jalankan</a:t>
            </a:r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presentasi</a:t>
            </a:r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dengan</a:t>
            </a:r>
            <a:r>
              <a:rPr lang="en-US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cara</a:t>
            </a:r>
            <a:endParaRPr lang="en-US" i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sebagai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berikut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:</a:t>
            </a:r>
          </a:p>
          <a:p>
            <a:pPr algn="l"/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1.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Klik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menu </a:t>
            </a:r>
            <a:r>
              <a:rPr lang="en-US" b="1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slide show</a:t>
            </a:r>
          </a:p>
          <a:p>
            <a:pPr algn="l"/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2.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Klik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view show</a:t>
            </a:r>
          </a:p>
          <a:p>
            <a:pPr algn="l"/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(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kedua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instruksi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ini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bias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disingkat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dengan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menekan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tombol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f5</a:t>
            </a:r>
          </a:p>
          <a:p>
            <a:pPr algn="l"/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3. Dan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lihatlah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hasilnya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. . . . . . .</a:t>
            </a:r>
          </a:p>
          <a:p>
            <a:pPr algn="l"/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4.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Untuk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kembali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ke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lembar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kerja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,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tekan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tombol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esc.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6781800" cy="2057400"/>
          </a:xfrm>
        </p:spPr>
        <p:txBody>
          <a:bodyPr>
            <a:noAutofit/>
          </a:bodyPr>
          <a:lstStyle/>
          <a:p>
            <a:pPr algn="l"/>
            <a:r>
              <a:rPr lang="en-US" sz="2000" dirty="0" err="1">
                <a:solidFill>
                  <a:srgbClr val="FF0000"/>
                </a:solidFill>
              </a:rPr>
              <a:t>Untuk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membuat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presentasi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dapat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dijalankan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terus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menerus</a:t>
            </a:r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1. </a:t>
            </a:r>
            <a:r>
              <a:rPr lang="en-US" sz="2000" dirty="0" err="1">
                <a:solidFill>
                  <a:srgbClr val="FF0000"/>
                </a:solidFill>
              </a:rPr>
              <a:t>Klik</a:t>
            </a:r>
            <a:r>
              <a:rPr lang="en-US" sz="2000" dirty="0">
                <a:solidFill>
                  <a:srgbClr val="FF0000"/>
                </a:solidFill>
              </a:rPr>
              <a:t> menu </a:t>
            </a:r>
            <a:r>
              <a:rPr lang="en-US" sz="2000" b="1" i="1" dirty="0">
                <a:solidFill>
                  <a:srgbClr val="FF0000"/>
                </a:solidFill>
              </a:rPr>
              <a:t>slide show</a:t>
            </a:r>
            <a:br>
              <a:rPr lang="en-US" sz="2000" b="1" i="1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2. </a:t>
            </a:r>
            <a:r>
              <a:rPr lang="en-US" sz="2000" dirty="0" err="1">
                <a:solidFill>
                  <a:srgbClr val="FF0000"/>
                </a:solidFill>
              </a:rPr>
              <a:t>Klik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b="1" i="1" dirty="0">
                <a:solidFill>
                  <a:srgbClr val="FF0000"/>
                </a:solidFill>
              </a:rPr>
              <a:t>setup show</a:t>
            </a:r>
            <a:br>
              <a:rPr lang="en-US" sz="2000" b="1" i="1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3. </a:t>
            </a:r>
            <a:r>
              <a:rPr lang="en-US" sz="2000" dirty="0" err="1">
                <a:solidFill>
                  <a:srgbClr val="FF0000"/>
                </a:solidFill>
              </a:rPr>
              <a:t>Beri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tanda</a:t>
            </a:r>
            <a:r>
              <a:rPr lang="en-US" sz="2000" dirty="0">
                <a:solidFill>
                  <a:srgbClr val="FF0000"/>
                </a:solidFill>
              </a:rPr>
              <a:t> ok (</a:t>
            </a:r>
            <a:r>
              <a:rPr lang="en-US" sz="2000" b="1" dirty="0">
                <a:solidFill>
                  <a:srgbClr val="FF0000"/>
                </a:solidFill>
              </a:rPr>
              <a:t>v) </a:t>
            </a:r>
            <a:r>
              <a:rPr lang="en-US" sz="2000" b="1" dirty="0" err="1">
                <a:solidFill>
                  <a:srgbClr val="FF0000"/>
                </a:solidFill>
              </a:rPr>
              <a:t>pada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pilihan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i="1" dirty="0">
                <a:solidFill>
                  <a:srgbClr val="FF0000"/>
                </a:solidFill>
              </a:rPr>
              <a:t>loop continuously until ‘esc’</a:t>
            </a:r>
            <a:br>
              <a:rPr lang="en-US" sz="2000" b="1" i="1" dirty="0">
                <a:solidFill>
                  <a:srgbClr val="FF0000"/>
                </a:solidFill>
              </a:rPr>
            </a:br>
            <a:r>
              <a:rPr lang="en-US" sz="2000" i="1" dirty="0">
                <a:solidFill>
                  <a:srgbClr val="FF0000"/>
                </a:solidFill>
              </a:rPr>
              <a:t>4. </a:t>
            </a:r>
            <a:r>
              <a:rPr lang="en-US" sz="2000" i="1" dirty="0" err="1">
                <a:solidFill>
                  <a:srgbClr val="FF0000"/>
                </a:solidFill>
              </a:rPr>
              <a:t>Klik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b="1" i="1" dirty="0">
                <a:solidFill>
                  <a:srgbClr val="FF0000"/>
                </a:solidFill>
              </a:rPr>
              <a:t>Ok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514600"/>
            <a:ext cx="431482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5.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Klik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slide show</a:t>
            </a:r>
          </a:p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6.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Klik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i="1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slide transition</a:t>
            </a:r>
          </a:p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7.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option advance slide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pilih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automatically after</a:t>
            </a:r>
          </a:p>
          <a:p>
            <a:pPr algn="l"/>
            <a:r>
              <a:rPr lang="fi-FI" sz="2000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8. ( isi nilai waktu transisi )</a:t>
            </a:r>
          </a:p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9.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Klik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Apply to all slide</a:t>
            </a:r>
          </a:p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10.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Klik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slide show</a:t>
            </a:r>
          </a:p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11. Dan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menghentikannya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dapat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ditekan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tombol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esc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4954" y="304800"/>
            <a:ext cx="2677571" cy="6019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2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gency FB" pitchFamily="34" charset="0"/>
              </a:rPr>
              <a:t>MATERI PEMELAJARAN</a:t>
            </a:r>
            <a:endParaRPr lang="en-US" sz="4800" dirty="0"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4419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Melakukan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 Editing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Sederhana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cs typeface="Courier New" pitchFamily="49" charset="0"/>
            </a:endParaRPr>
          </a:p>
          <a:p>
            <a:pPr algn="l"/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Font (</a:t>
            </a:r>
            <a:r>
              <a:rPr lang="en-US" sz="2000" b="1" i="1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Huruf</a:t>
            </a: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Untuk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melakukan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perubahan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huruf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pada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 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PowerPoint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dapat</a:t>
            </a:r>
            <a:endParaRPr lang="en-US" sz="2000" i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cs typeface="Courier New" pitchFamily="49" charset="0"/>
            </a:endParaRPr>
          </a:p>
          <a:p>
            <a:pPr algn="l"/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dilakukan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dengan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cara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:</a:t>
            </a:r>
          </a:p>
          <a:p>
            <a:pPr algn="l"/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Blok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kata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kalimat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atau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klik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 area text box yang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akan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dirubah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,</a:t>
            </a:r>
          </a:p>
          <a:p>
            <a:pPr algn="l"/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cs typeface="Courier New" pitchFamily="49" charset="0"/>
            </a:endParaRPr>
          </a:p>
          <a:p>
            <a:pPr algn="l"/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cs typeface="Courier New" pitchFamily="49" charset="0"/>
            </a:endParaRPr>
          </a:p>
          <a:p>
            <a:pPr algn="l"/>
            <a:endParaRPr lang="en-US" sz="2000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cs typeface="Courier New" pitchFamily="49" charset="0"/>
            </a:endParaRPr>
          </a:p>
          <a:p>
            <a:pPr algn="l"/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cs typeface="Courier New" pitchFamily="49" charset="0"/>
            </a:endParaRPr>
          </a:p>
          <a:p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Klik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 Menu 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format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dan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pilih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 font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hingga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muncul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 dialog </a:t>
            </a:r>
            <a:r>
              <a:rPr lang="en-US" sz="2000" i="1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seperti</a:t>
            </a:r>
            <a:endParaRPr lang="en-US" sz="2000" i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cs typeface="Courier New" pitchFamily="49" charset="0"/>
            </a:endParaRPr>
          </a:p>
          <a:p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gambar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dibawah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ini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  <a:cs typeface="Courier New" pitchFamily="49" charset="0"/>
              </a:rPr>
              <a:t>;</a:t>
            </a:r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cs typeface="Courier New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3733800"/>
            <a:ext cx="4724400" cy="125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09600"/>
            <a:ext cx="7620000" cy="5791200"/>
          </a:xfrm>
        </p:spPr>
        <p:txBody>
          <a:bodyPr>
            <a:normAutofit fontScale="92500" lnSpcReduction="10000"/>
          </a:bodyPr>
          <a:lstStyle/>
          <a:p>
            <a:pPr algn="l"/>
            <a:endParaRPr lang="en-US" sz="2400" dirty="0" smtClean="0"/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/>
          </a:p>
          <a:p>
            <a:pPr algn="l"/>
            <a:endParaRPr lang="en-US" sz="1800" dirty="0" smtClean="0"/>
          </a:p>
          <a:p>
            <a:pPr algn="l"/>
            <a:r>
              <a:rPr lang="en-US" sz="2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Font 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memilih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jenis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huruf</a:t>
            </a:r>
            <a:endParaRPr lang="en-US" sz="240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Font Style :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memilih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tampilah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huruf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biasa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tebal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miring,</a:t>
            </a:r>
          </a:p>
          <a:p>
            <a:pPr algn="l"/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miring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dan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tebal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).</a:t>
            </a:r>
          </a:p>
          <a:p>
            <a:pPr algn="l"/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Size :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menentukan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besar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huruf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pPr algn="l"/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Color :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Untuk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warna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huruf</a:t>
            </a:r>
            <a:endParaRPr lang="en-US" sz="240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28600"/>
            <a:ext cx="5486400" cy="38524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467600" cy="1143000"/>
          </a:xfrm>
        </p:spPr>
        <p:txBody>
          <a:bodyPr/>
          <a:lstStyle/>
          <a:p>
            <a:r>
              <a:rPr lang="sv-SE" dirty="0">
                <a:solidFill>
                  <a:schemeClr val="bg1">
                    <a:lumMod val="75000"/>
                    <a:lumOff val="25000"/>
                  </a:schemeClr>
                </a:solidFill>
                <a:latin typeface="Agency FB" pitchFamily="34" charset="0"/>
              </a:rPr>
              <a:t>Perhatikan gambar di bawah ini :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  <a:latin typeface="Agency FB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5800" y="2667000"/>
            <a:ext cx="67838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089025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Mengenal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Fitur-Fitur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Presentasi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391400" cy="4343400"/>
          </a:xfrm>
        </p:spPr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Alignment</a:t>
            </a:r>
          </a:p>
          <a:p>
            <a:pPr algn="l"/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Untuk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pengaturan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tulisan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dapat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dilakukan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dengan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memilih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format</a:t>
            </a:r>
          </a:p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| 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alignment</a:t>
            </a:r>
          </a:p>
          <a:p>
            <a:pPr algn="l"/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124200"/>
            <a:ext cx="4953000" cy="348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i="1" dirty="0">
                <a:latin typeface="Courier New" pitchFamily="49" charset="0"/>
                <a:cs typeface="Courier New" pitchFamily="49" charset="0"/>
              </a:rPr>
              <a:t>Align left (</a:t>
            </a:r>
            <a:r>
              <a:rPr lang="en-US" sz="2800" b="1" i="1" dirty="0" err="1">
                <a:latin typeface="Courier New" pitchFamily="49" charset="0"/>
                <a:cs typeface="Courier New" pitchFamily="49" charset="0"/>
              </a:rPr>
              <a:t>ctrl+l</a:t>
            </a:r>
            <a:r>
              <a:rPr lang="en-US" sz="2800" b="1" i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i="1" dirty="0" err="1">
                <a:latin typeface="Courier New" pitchFamily="49" charset="0"/>
                <a:cs typeface="Courier New" pitchFamily="49" charset="0"/>
              </a:rPr>
              <a:t>memberikan</a:t>
            </a:r>
            <a:r>
              <a:rPr lang="en-US" sz="2800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i="1" dirty="0" err="1">
                <a:latin typeface="Courier New" pitchFamily="49" charset="0"/>
                <a:cs typeface="Courier New" pitchFamily="49" charset="0"/>
              </a:rPr>
              <a:t>efek</a:t>
            </a:r>
            <a:r>
              <a:rPr lang="en-US" sz="2800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i="1" dirty="0" err="1">
                <a:latin typeface="Courier New" pitchFamily="49" charset="0"/>
                <a:cs typeface="Courier New" pitchFamily="49" charset="0"/>
              </a:rPr>
              <a:t>tulisan</a:t>
            </a:r>
            <a:r>
              <a:rPr lang="en-US" sz="2800" b="1" i="1" dirty="0">
                <a:latin typeface="Courier New" pitchFamily="49" charset="0"/>
                <a:cs typeface="Courier New" pitchFamily="49" charset="0"/>
              </a:rPr>
              <a:t> rata </a:t>
            </a:r>
            <a:r>
              <a:rPr lang="en-US" sz="2800" b="1" i="1" dirty="0" err="1">
                <a:latin typeface="Courier New" pitchFamily="49" charset="0"/>
                <a:cs typeface="Courier New" pitchFamily="49" charset="0"/>
              </a:rPr>
              <a:t>kiri</a:t>
            </a:r>
            <a:r>
              <a:rPr lang="en-US" sz="2800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i="1" dirty="0" err="1">
                <a:latin typeface="Courier New" pitchFamily="49" charset="0"/>
                <a:cs typeface="Courier New" pitchFamily="49" charset="0"/>
              </a:rPr>
              <a:t>seperti</a:t>
            </a:r>
            <a:r>
              <a:rPr lang="en-US" sz="2800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i="1" dirty="0" err="1">
                <a:latin typeface="Courier New" pitchFamily="49" charset="0"/>
                <a:cs typeface="Courier New" pitchFamily="49" charset="0"/>
              </a:rPr>
              <a:t>gambar</a:t>
            </a:r>
            <a:r>
              <a:rPr lang="en-US" sz="2800" b="1" i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800" b="1" i="1" dirty="0">
                <a:latin typeface="Courier New" pitchFamily="49" charset="0"/>
                <a:cs typeface="Courier New" pitchFamily="49" charset="0"/>
              </a:rPr>
            </a:b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dibawah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ini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0"/>
            <a:ext cx="7315200" cy="4114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l"/>
            <a:r>
              <a:rPr lang="en-US" sz="2800" b="1" i="1" dirty="0" smtClean="0">
                <a:solidFill>
                  <a:schemeClr val="tx1"/>
                </a:solidFill>
              </a:rPr>
              <a:t>Center </a:t>
            </a:r>
            <a:r>
              <a:rPr lang="en-US" sz="2800" b="1" i="1" dirty="0">
                <a:solidFill>
                  <a:schemeClr val="tx1"/>
                </a:solidFill>
              </a:rPr>
              <a:t>(</a:t>
            </a:r>
            <a:r>
              <a:rPr lang="en-US" sz="2800" b="1" i="1" dirty="0" err="1">
                <a:solidFill>
                  <a:schemeClr val="tx1"/>
                </a:solidFill>
              </a:rPr>
              <a:t>ctrl+e</a:t>
            </a:r>
            <a:r>
              <a:rPr lang="en-US" sz="2800" b="1" i="1" dirty="0">
                <a:solidFill>
                  <a:schemeClr val="tx1"/>
                </a:solidFill>
              </a:rPr>
              <a:t>) </a:t>
            </a:r>
            <a:r>
              <a:rPr lang="en-US" sz="2800" b="1" i="1" dirty="0" err="1">
                <a:solidFill>
                  <a:schemeClr val="tx1"/>
                </a:solidFill>
              </a:rPr>
              <a:t>memberikan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efek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tulisan</a:t>
            </a:r>
            <a:r>
              <a:rPr lang="en-US" sz="2800" b="1" i="1" dirty="0">
                <a:solidFill>
                  <a:schemeClr val="tx1"/>
                </a:solidFill>
              </a:rPr>
              <a:t> center </a:t>
            </a:r>
            <a:r>
              <a:rPr lang="en-US" sz="2800" b="1" i="1" dirty="0" err="1">
                <a:solidFill>
                  <a:schemeClr val="tx1"/>
                </a:solidFill>
              </a:rPr>
              <a:t>seperti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gambar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dibawah</a:t>
            </a:r>
            <a:endParaRPr lang="en-US" sz="2800" b="1" i="1" dirty="0">
              <a:solidFill>
                <a:schemeClr val="tx1"/>
              </a:solidFill>
            </a:endParaRPr>
          </a:p>
          <a:p>
            <a:pPr algn="l"/>
            <a:r>
              <a:rPr lang="en-US" sz="2800" dirty="0" err="1">
                <a:solidFill>
                  <a:schemeClr val="tx1"/>
                </a:solidFill>
              </a:rPr>
              <a:t>ini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447800"/>
            <a:ext cx="495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495801"/>
            <a:ext cx="5105400" cy="13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609600"/>
            <a:ext cx="7772400" cy="5562600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algn="l"/>
            <a:r>
              <a:rPr lang="sv-SE" sz="2000" b="1" i="1" dirty="0" smtClean="0">
                <a:solidFill>
                  <a:schemeClr val="tx1"/>
                </a:solidFill>
              </a:rPr>
              <a:t>Align right (ctrl+r) memberikan efek tulisan rata kanan seperti gambar</a:t>
            </a:r>
          </a:p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dibawah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:</a:t>
            </a:r>
          </a:p>
          <a:p>
            <a:pPr algn="l"/>
            <a:endParaRPr lang="en-US" sz="2000" b="1" i="1" dirty="0" smtClean="0">
              <a:solidFill>
                <a:schemeClr val="tx1"/>
              </a:solidFill>
            </a:endParaRPr>
          </a:p>
          <a:p>
            <a:pPr algn="l"/>
            <a:endParaRPr lang="en-US" sz="2000" b="1" i="1" dirty="0" smtClean="0">
              <a:solidFill>
                <a:schemeClr val="tx1"/>
              </a:solidFill>
            </a:endParaRPr>
          </a:p>
          <a:p>
            <a:pPr algn="l"/>
            <a:endParaRPr lang="en-US" sz="2000" b="1" i="1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i="1" dirty="0" smtClean="0">
                <a:solidFill>
                  <a:schemeClr val="tx1"/>
                </a:solidFill>
              </a:rPr>
              <a:t>Bullet and Numbering</a:t>
            </a:r>
          </a:p>
          <a:p>
            <a:pPr algn="l"/>
            <a:r>
              <a:rPr lang="en-US" sz="2000" b="1" i="1" dirty="0" smtClean="0">
                <a:solidFill>
                  <a:schemeClr val="tx1"/>
                </a:solidFill>
              </a:rPr>
              <a:t>Bullet and Numbering </a:t>
            </a:r>
            <a:r>
              <a:rPr lang="en-US" sz="2000" b="1" i="1" dirty="0" err="1" smtClean="0">
                <a:solidFill>
                  <a:schemeClr val="tx1"/>
                </a:solidFill>
              </a:rPr>
              <a:t>berfungsi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</a:rPr>
              <a:t>untuk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</a:rPr>
              <a:t>memperjelas</a:t>
            </a:r>
            <a:r>
              <a:rPr lang="en-US" sz="2000" b="1" i="1" dirty="0" smtClean="0">
                <a:solidFill>
                  <a:schemeClr val="tx1"/>
                </a:solidFill>
              </a:rPr>
              <a:t> focus </a:t>
            </a:r>
            <a:r>
              <a:rPr lang="en-US" sz="2000" b="1" i="1" dirty="0" err="1" smtClean="0">
                <a:solidFill>
                  <a:schemeClr val="tx1"/>
                </a:solidFill>
              </a:rPr>
              <a:t>pada</a:t>
            </a:r>
            <a:r>
              <a:rPr lang="en-US" sz="2000" b="1" i="1" dirty="0" smtClean="0">
                <a:solidFill>
                  <a:schemeClr val="tx1"/>
                </a:solidFill>
              </a:rPr>
              <a:t> slide</a:t>
            </a:r>
          </a:p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presentasi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klik</a:t>
            </a:r>
            <a:r>
              <a:rPr lang="en-US" sz="2000" dirty="0" smtClean="0">
                <a:solidFill>
                  <a:schemeClr val="tx1"/>
                </a:solidFill>
              </a:rPr>
              <a:t> area text box yang </a:t>
            </a:r>
            <a:r>
              <a:rPr lang="en-US" sz="2000" dirty="0" err="1" smtClean="0">
                <a:solidFill>
                  <a:schemeClr val="tx1"/>
                </a:solidFill>
              </a:rPr>
              <a:t>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dirubah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Cara </a:t>
            </a:r>
            <a:r>
              <a:rPr lang="en-US" sz="2000" dirty="0" err="1" smtClean="0">
                <a:solidFill>
                  <a:schemeClr val="tx1"/>
                </a:solidFill>
              </a:rPr>
              <a:t>membuat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Bulleted List </a:t>
            </a:r>
            <a:r>
              <a:rPr lang="en-US" sz="2000" i="1" dirty="0" err="1" smtClean="0">
                <a:solidFill>
                  <a:schemeClr val="tx1"/>
                </a:solidFill>
              </a:rPr>
              <a:t>dari</a:t>
            </a:r>
            <a:r>
              <a:rPr lang="en-US" sz="2000" i="1" dirty="0" smtClean="0">
                <a:solidFill>
                  <a:schemeClr val="tx1"/>
                </a:solidFill>
              </a:rPr>
              <a:t> Text Box :</a:t>
            </a:r>
          </a:p>
          <a:p>
            <a:pPr algn="l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Klik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</a:rPr>
              <a:t>Format | Bullets and Numbering </a:t>
            </a:r>
            <a:r>
              <a:rPr lang="en-US" sz="2000" b="1" i="1" dirty="0" err="1" smtClean="0">
                <a:solidFill>
                  <a:schemeClr val="tx1"/>
                </a:solidFill>
              </a:rPr>
              <a:t>dari</a:t>
            </a:r>
            <a:r>
              <a:rPr lang="en-US" sz="2000" b="1" i="1" dirty="0" smtClean="0">
                <a:solidFill>
                  <a:schemeClr val="tx1"/>
                </a:solidFill>
              </a:rPr>
              <a:t> menu bar </a:t>
            </a:r>
            <a:r>
              <a:rPr lang="en-US" sz="2000" b="1" i="1" dirty="0" err="1" smtClean="0">
                <a:solidFill>
                  <a:schemeClr val="tx1"/>
                </a:solidFill>
              </a:rPr>
              <a:t>atau</a:t>
            </a:r>
            <a:endParaRPr lang="en-US" sz="2000" b="1" i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sv-SE" sz="2000" dirty="0" smtClean="0">
                <a:solidFill>
                  <a:schemeClr val="tx1"/>
                </a:solidFill>
              </a:rPr>
              <a:t> Klik kanan pada area text box kemudian pilih </a:t>
            </a:r>
            <a:r>
              <a:rPr lang="sv-SE" sz="2000" b="1" i="1" dirty="0" smtClean="0">
                <a:solidFill>
                  <a:schemeClr val="tx1"/>
                </a:solidFill>
              </a:rPr>
              <a:t>Bullets and</a:t>
            </a:r>
          </a:p>
          <a:p>
            <a:pPr algn="l"/>
            <a:r>
              <a:rPr lang="en-US" sz="2000" b="1" i="1" dirty="0" smtClean="0">
                <a:solidFill>
                  <a:schemeClr val="tx1"/>
                </a:solidFill>
              </a:rPr>
              <a:t>Numbering </a:t>
            </a:r>
            <a:r>
              <a:rPr lang="en-US" sz="2000" b="1" i="1" dirty="0" err="1" smtClean="0">
                <a:solidFill>
                  <a:schemeClr val="tx1"/>
                </a:solidFill>
              </a:rPr>
              <a:t>sehingga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</a:rPr>
              <a:t>muncul</a:t>
            </a:r>
            <a:r>
              <a:rPr lang="en-US" sz="2000" b="1" i="1" dirty="0" smtClean="0">
                <a:solidFill>
                  <a:schemeClr val="tx1"/>
                </a:solidFill>
              </a:rPr>
              <a:t> dialog </a:t>
            </a:r>
            <a:r>
              <a:rPr lang="en-US" sz="2000" b="1" i="1" dirty="0" err="1" smtClean="0">
                <a:solidFill>
                  <a:schemeClr val="tx1"/>
                </a:solidFill>
              </a:rPr>
              <a:t>seperti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</a:rPr>
              <a:t>dibawah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</a:rPr>
              <a:t>ini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447800"/>
            <a:ext cx="40100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8153400" cy="5715000"/>
          </a:xfrm>
        </p:spPr>
        <p:txBody>
          <a:bodyPr>
            <a:normAutofit/>
          </a:bodyPr>
          <a:lstStyle/>
          <a:p>
            <a:pPr algn="l"/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Pilih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>
                <a:solidFill>
                  <a:schemeClr val="tx2">
                    <a:lumMod val="75000"/>
                  </a:schemeClr>
                </a:solidFill>
              </a:rPr>
              <a:t>bullets yang </a:t>
            </a:r>
            <a:r>
              <a:rPr lang="en-US" sz="2000" i="1" dirty="0" err="1">
                <a:solidFill>
                  <a:schemeClr val="tx2">
                    <a:lumMod val="75000"/>
                  </a:schemeClr>
                </a:solidFill>
              </a:rPr>
              <a:t>Anda</a:t>
            </a:r>
            <a:r>
              <a:rPr lang="en-US" sz="20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>
                <a:solidFill>
                  <a:schemeClr val="tx2">
                    <a:lumMod val="75000"/>
                  </a:schemeClr>
                </a:solidFill>
              </a:rPr>
              <a:t>gunakan</a:t>
            </a:r>
            <a:r>
              <a:rPr lang="en-US" sz="2000" i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000" i="1" dirty="0" err="1">
                <a:solidFill>
                  <a:schemeClr val="tx2">
                    <a:lumMod val="75000"/>
                  </a:schemeClr>
                </a:solidFill>
              </a:rPr>
              <a:t>perhatikan</a:t>
            </a:r>
            <a:r>
              <a:rPr lang="en-US" sz="20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i="1" dirty="0" err="1">
                <a:solidFill>
                  <a:schemeClr val="tx2">
                    <a:lumMod val="75000"/>
                  </a:schemeClr>
                </a:solidFill>
              </a:rPr>
              <a:t>gambar</a:t>
            </a:r>
            <a:endParaRPr lang="en-US" sz="2000" i="1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dibawah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ini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295400"/>
            <a:ext cx="42100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>
            <a:off x="3276600" y="1752600"/>
            <a:ext cx="36576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V="1">
            <a:off x="1066800" y="1676400"/>
            <a:ext cx="1295400" cy="762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9000" y="1524000"/>
            <a:ext cx="1324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Penomoran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2438400"/>
            <a:ext cx="725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bullet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</TotalTime>
  <Words>650</Words>
  <Application>Microsoft Office PowerPoint</Application>
  <PresentationFormat>On-screen Show (4:3)</PresentationFormat>
  <Paragraphs>143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1_Office Theme</vt:lpstr>
      <vt:lpstr>Oriel</vt:lpstr>
      <vt:lpstr>KEGIATAN BELAJAR 3</vt:lpstr>
      <vt:lpstr>TUJUAN PEMBELAJARAN</vt:lpstr>
      <vt:lpstr>MATERI PEMELAJARAN</vt:lpstr>
      <vt:lpstr>Slide 4</vt:lpstr>
      <vt:lpstr>Perhatikan gambar di bawah ini :</vt:lpstr>
      <vt:lpstr>Mengenal Fitur-Fitur Presentasi</vt:lpstr>
      <vt:lpstr>Align left (ctrl+l) memberikan efek tulisan rata kiri seperti gambar dibawah ini :</vt:lpstr>
      <vt:lpstr>Slide 8</vt:lpstr>
      <vt:lpstr>Slide 9</vt:lpstr>
      <vt:lpstr>Slide 10</vt:lpstr>
      <vt:lpstr>Slide 11</vt:lpstr>
      <vt:lpstr>Slide 12</vt:lpstr>
      <vt:lpstr>Check list slide number untuk memberikan halaman pada slide presentasi Check list footer dan masukkan tulisan yang akan dijadikan sebagai catatan kaki.</vt:lpstr>
      <vt:lpstr>Perhatikan gambar di bawah ini</vt:lpstr>
      <vt:lpstr>Design/Layout Background (Latar Belakang) Langkah-langkah untuk mengatur latar belakang slide : Klik format | background dari menu bar, atau klik kanan pada slide kemudian pilih background sehingga muncul gambar di bawah ini.</vt:lpstr>
      <vt:lpstr>Pilih warna yang dikehendaki melalui menu dropdown dibawah kotak background fill atau pilih more colors untuk pilihan warna yang lebih variatif. Pilih fill effect dari menu drop-down untuk menambahkan gradient, texture, pattern, picture</vt:lpstr>
      <vt:lpstr>Slide 17</vt:lpstr>
      <vt:lpstr>Slide 18</vt:lpstr>
      <vt:lpstr>Slide 19</vt:lpstr>
      <vt:lpstr>Slide 20</vt:lpstr>
      <vt:lpstr>Untuk membuat presentasi dapat dijalankan terus menerus 1. Klik menu slide show 2. Klik setup show 3. Beri tanda ok (v) pada pilihan loop continuously until ‘esc’ 4. Klik Ok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Kegiatan belajar 3</dc:title>
  <dc:creator>Toshiba</dc:creator>
  <cp:lastModifiedBy>DHE</cp:lastModifiedBy>
  <cp:revision>20</cp:revision>
  <dcterms:created xsi:type="dcterms:W3CDTF">2012-03-18T01:18:36Z</dcterms:created>
  <dcterms:modified xsi:type="dcterms:W3CDTF">2012-03-28T00:05:49Z</dcterms:modified>
</cp:coreProperties>
</file>